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352" r:id="rId3"/>
    <p:sldId id="372" r:id="rId4"/>
    <p:sldId id="300" r:id="rId5"/>
    <p:sldId id="349" r:id="rId6"/>
    <p:sldId id="270" r:id="rId7"/>
    <p:sldId id="259" r:id="rId8"/>
    <p:sldId id="266" r:id="rId9"/>
    <p:sldId id="374" r:id="rId10"/>
    <p:sldId id="350" r:id="rId11"/>
    <p:sldId id="263" r:id="rId12"/>
    <p:sldId id="358" r:id="rId13"/>
    <p:sldId id="351" r:id="rId14"/>
    <p:sldId id="359" r:id="rId15"/>
    <p:sldId id="360" r:id="rId16"/>
    <p:sldId id="361" r:id="rId17"/>
    <p:sldId id="362" r:id="rId18"/>
    <p:sldId id="363" r:id="rId19"/>
    <p:sldId id="368" r:id="rId20"/>
    <p:sldId id="369" r:id="rId21"/>
    <p:sldId id="373" r:id="rId22"/>
    <p:sldId id="370" r:id="rId23"/>
    <p:sldId id="37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E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1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AC4DB-AC53-464A-A010-67CFC1EB9218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A2BAA-8461-4F8F-869F-34C8BC24C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5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569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87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294B-6479-AD51-67A8-0F135FE97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43CE208-187A-60DC-B30F-3DCBE9958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148E1A8-6975-605B-007D-7F4541AD7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2AFC5E-105D-5EF9-424C-8F53DB3E7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59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42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40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34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65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97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50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123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2024/12/12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59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580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pytorch.org/tutorials/beginner/blitz/cifar10_tutorial.html#load-and-normalize-cifar1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torch.org/tutorials/beginner/blitz/cifar10_tutorial.html#load-and-normalize-cifar10" TargetMode="External"/><Relationship Id="rId5" Type="http://schemas.openxmlformats.org/officeDocument/2006/relationships/hyperlink" Target="https://doc.qt.io/qtforpython-5/PySide2/QtGui/QPixmap.html#PySide2.QtGui.PySide2.QtGui.QPixmap.scaled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dcgan_faces_tutorial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dcgan_faces_tutorial.html#dat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pytorch.org/vision/stable/transform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pytorch.org/tutorials/beginner/dcgan_faces_tutorial.html#generator" TargetMode="Externa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torch.org/tutorials/beginner/dcgan_faces_tutorial.html#discriminator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tutorials/beginner/dcgan_faces_tutorial.html#results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pytorch.org/tutorials/beginner/saving_loading_model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torch.org/tutorials/beginner/dcgan_faces_tutorial.html#training" TargetMode="External"/><Relationship Id="rId5" Type="http://schemas.openxmlformats.org/officeDocument/2006/relationships/hyperlink" Target="https://pytorch.org/tutorials/beginner/dcgan_faces_tutorial.html#inputs" TargetMode="External"/><Relationship Id="rId4" Type="http://schemas.openxmlformats.org/officeDocument/2006/relationships/hyperlink" Target="https://pytorch.org/tutorials/beginner/dcgan_faces_tutorial.html" TargetMode="External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ytorch.org/tutorials/beginner/saving_loading_model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transforms.html" TargetMode="External"/><Relationship Id="rId2" Type="http://schemas.openxmlformats.org/officeDocument/2006/relationships/hyperlink" Target="https://www.geeksforgeeks.org/python-pil-image-open-method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models/generated/torchvision.models.vgg19_b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s://pypi.org/project/torch-summa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-1" y="1122363"/>
            <a:ext cx="9144001" cy="23876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電腦視覺與深度學習</a:t>
            </a:r>
            <a:br>
              <a:rPr lang="en-US" altLang="zh-TW" sz="2700" b="1" dirty="0"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b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2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66510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Gmail: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       10:00~12:00, Thu.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At CSIE 9F Robotics Lab.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.3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(15%)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3A74665-0478-64F4-56DE-6C6582D5C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0" t="24317" r="6268" b="17582"/>
          <a:stretch/>
        </p:blipFill>
        <p:spPr>
          <a:xfrm>
            <a:off x="1390924" y="3635777"/>
            <a:ext cx="7684809" cy="320002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Q1.3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torchvision.datasets.CIFAR10  to 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40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tutorial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Notice: I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validation accuracy is low, you can try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Save weight file with highest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values.</a:t>
            </a:r>
          </a:p>
          <a:p>
            <a:pPr marL="806400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the figure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“3. Show Accuracy and Loss”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6092580" y="5746580"/>
            <a:ext cx="29831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2CBB2A-130C-59C3-B9B3-24CF2EA9E716}"/>
              </a:ext>
            </a:extLst>
          </p:cNvPr>
          <p:cNvGrpSpPr/>
          <p:nvPr/>
        </p:nvGrpSpPr>
        <p:grpSpPr>
          <a:xfrm>
            <a:off x="93364" y="4070205"/>
            <a:ext cx="1425064" cy="1425063"/>
            <a:chOff x="890988" y="4968262"/>
            <a:chExt cx="1425064" cy="142506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BA43F9A-4391-B076-C15C-5FAB4E2F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89" y="4968262"/>
              <a:ext cx="1425063" cy="1425063"/>
            </a:xfrm>
            <a:prstGeom prst="rect">
              <a:avLst/>
            </a:prstGeom>
          </p:spPr>
        </p:pic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C31CEE93-F20C-D7FA-2BA2-DA1549171C07}"/>
                </a:ext>
              </a:extLst>
            </p:cNvPr>
            <p:cNvSpPr/>
            <p:nvPr/>
          </p:nvSpPr>
          <p:spPr>
            <a:xfrm>
              <a:off x="890988" y="5754174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8267" y="380970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209980" y="3501926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(2) Show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in a new window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05448E60-2293-128F-5D4A-443F098F216C}"/>
              </a:ext>
            </a:extLst>
          </p:cNvPr>
          <p:cNvSpPr txBox="1"/>
          <p:nvPr/>
        </p:nvSpPr>
        <p:spPr>
          <a:xfrm>
            <a:off x="7233259" y="345335"/>
            <a:ext cx="1910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James,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AFA98616-FC9E-644F-2111-D9C95AE8E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318" y="4652448"/>
            <a:ext cx="3428586" cy="203983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B067E5F-587F-3C75-7C68-2513DCE0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932" y="2578316"/>
            <a:ext cx="4359554" cy="2133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F0B082-D931-5488-FB52-B52D5DC09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64" y="698884"/>
            <a:ext cx="3363822" cy="180623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0782" y="6428614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(15%)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0" y="715679"/>
            <a:ext cx="5073266" cy="6105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Q1.4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which trained at home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“Load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a new file selection dialog 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elect 1 image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arbitrarily.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loaded image on the GUI. (In order to make it visually clear on the UI, use 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QtGui.Qpixmap.scaled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scale the image to 128x128 when displaying it.) 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(use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softmax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function)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6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GUI.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probability distribution of model predictions using a histogram in a new window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6448913" y="991009"/>
            <a:ext cx="2250141" cy="264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(3) Select 1 image arbitrarily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4845369" y="2930372"/>
            <a:ext cx="1391986" cy="2158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4867490" y="3962324"/>
            <a:ext cx="127954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504564" y="2950072"/>
            <a:ext cx="952738" cy="9781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6904709" y="4071633"/>
            <a:ext cx="248815" cy="1598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820216" y="4243255"/>
            <a:ext cx="1684348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(5) Run inference on the loaded image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343195" y="2787652"/>
            <a:ext cx="1815227" cy="1126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(4) Show the loaded image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When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displaying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loaded image, resizing the loaded image to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128x128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849419" y="2697566"/>
            <a:ext cx="2541192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4867490" y="719033"/>
            <a:ext cx="864032" cy="21836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237355" y="2521125"/>
            <a:ext cx="2776067" cy="4289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6">
            <a:extLst>
              <a:ext uri="{FF2B5EF4-FFF2-40B4-BE49-F238E27FC236}">
                <a16:creationId xmlns:a16="http://schemas.microsoft.com/office/drawing/2014/main" id="{01B77682-5E17-9576-9930-DFF6E60A45ED}"/>
              </a:ext>
            </a:extLst>
          </p:cNvPr>
          <p:cNvSpPr txBox="1"/>
          <p:nvPr/>
        </p:nvSpPr>
        <p:spPr>
          <a:xfrm>
            <a:off x="3661516" y="4888819"/>
            <a:ext cx="2411947" cy="14711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9875" marR="0" lvl="0" indent="-28733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(7) Show the probability distribution of the model predictions in a new window.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269875" marR="0" lvl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(Adding the probability value to each bar of the plot is necessary.)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3ABE83B1-6A56-AB2F-A6D1-1F36B93402D0}"/>
              </a:ext>
            </a:extLst>
          </p:cNvPr>
          <p:cNvSpPr/>
          <p:nvPr/>
        </p:nvSpPr>
        <p:spPr>
          <a:xfrm>
            <a:off x="7604190" y="1287041"/>
            <a:ext cx="30343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161281" y="4036378"/>
            <a:ext cx="1908037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(6) Show the predicted class label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C6985743-6140-41FD-D9FD-0E8C05BF83E9}"/>
              </a:ext>
            </a:extLst>
          </p:cNvPr>
          <p:cNvSpPr txBox="1"/>
          <p:nvPr/>
        </p:nvSpPr>
        <p:spPr>
          <a:xfrm>
            <a:off x="7755198" y="315287"/>
            <a:ext cx="1483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075" marR="0" lvl="0" indent="-920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James,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50E35ED-4530-F155-AAA9-978050A31649}"/>
              </a:ext>
            </a:extLst>
          </p:cNvPr>
          <p:cNvSpPr/>
          <p:nvPr/>
        </p:nvSpPr>
        <p:spPr>
          <a:xfrm>
            <a:off x="7155463" y="4898471"/>
            <a:ext cx="296021" cy="1661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41DB81DF-E3C9-1EB2-6AD8-5403F03E5090}"/>
              </a:ext>
            </a:extLst>
          </p:cNvPr>
          <p:cNvSpPr/>
          <p:nvPr/>
        </p:nvSpPr>
        <p:spPr>
          <a:xfrm>
            <a:off x="7895646" y="6338528"/>
            <a:ext cx="296021" cy="2250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588B0505-4DD2-AAE8-D94C-3D64435E0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87" y="1324156"/>
            <a:ext cx="6773848" cy="525419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(15%)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using a histogram.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878227" y="2211859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Y-axis: probability 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5555307" y="639789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X-axis: class name</a:t>
            </a:r>
            <a:endParaRPr lang="zh-TW" alt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>
            <a:cxnSpLocks/>
          </p:cNvCxnSpPr>
          <p:nvPr/>
        </p:nvCxnSpPr>
        <p:spPr>
          <a:xfrm>
            <a:off x="2187146" y="6397897"/>
            <a:ext cx="47460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4">
            <a:extLst>
              <a:ext uri="{FF2B5EF4-FFF2-40B4-BE49-F238E27FC236}">
                <a16:creationId xmlns:a16="http://schemas.microsoft.com/office/drawing/2014/main" id="{1B7C0838-B862-E278-8114-22DAF7D8900C}"/>
              </a:ext>
            </a:extLst>
          </p:cNvPr>
          <p:cNvSpPr txBox="1"/>
          <p:nvPr/>
        </p:nvSpPr>
        <p:spPr>
          <a:xfrm>
            <a:off x="7298967" y="768805"/>
            <a:ext cx="1845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James,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1.1 ~ 1.4.</a:t>
            </a:r>
          </a:p>
        </p:txBody>
      </p:sp>
      <p:pic>
        <p:nvPicPr>
          <p:cNvPr id="4" name="2023-10-20 12-04-56">
            <a:hlinkClick r:id="" action="ppaction://media"/>
            <a:extLst>
              <a:ext uri="{FF2B5EF4-FFF2-40B4-BE49-F238E27FC236}">
                <a16:creationId xmlns:a16="http://schemas.microsoft.com/office/drawing/2014/main" id="{B28ABABF-BCB2-5242-6502-406F42573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97" y="900054"/>
            <a:ext cx="8991806" cy="50578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764A17-0FBB-5AC6-EC1F-F5331B9B4681}"/>
              </a:ext>
            </a:extLst>
          </p:cNvPr>
          <p:cNvSpPr txBox="1"/>
          <p:nvPr/>
        </p:nvSpPr>
        <p:spPr>
          <a:xfrm>
            <a:off x="7321171" y="476698"/>
            <a:ext cx="18761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James,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6402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Generator Using DcGAN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8474" y="546402"/>
            <a:ext cx="8815526" cy="18594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MNIST to show </a:t>
            </a:r>
            <a:r>
              <a:rPr lang="en-US" altLang="zh-TW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images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training images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(10%)</a:t>
            </a:r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Load model and show 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structure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(10%) 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Show 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(15%)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Show the 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images and fake images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Generator. (15%)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452805" y="103924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BD953C7C-77DD-08BD-DA7F-083F8BB45EB1}"/>
              </a:ext>
            </a:extLst>
          </p:cNvPr>
          <p:cNvSpPr txBox="1"/>
          <p:nvPr/>
        </p:nvSpPr>
        <p:spPr>
          <a:xfrm>
            <a:off x="3683699" y="5877321"/>
            <a:ext cx="17765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Fig.</a:t>
            </a:r>
            <a:r>
              <a:rPr lang="en-US" altLang="zh-TW" sz="1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 GUI example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8AF948-94A7-B020-A9BF-1D7611B4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75" y="2952251"/>
            <a:ext cx="229584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1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332912" y="6270576"/>
            <a:ext cx="1824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DcGAN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332912" y="546402"/>
            <a:ext cx="8811088" cy="4030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6700" marR="0" lvl="0" indent="-2667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DcGAN (Deep Convolution Generative Adversarial Network)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generate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 digits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MNIST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DcGAN</a:t>
            </a: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convolutional neural network that is made of a Generator and a Discriminator.</a:t>
            </a: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Generator: Aim to spawn ‘fake’ images that look like the training images. </a:t>
            </a: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Discriminator: Aim to look at an image and output whether or not it is a real training image or a fake image from the generator.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6863" indent="-269875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MNIST</a:t>
            </a: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collection of 70,000 handwritten digits (0-9), with each image being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28x28 pixels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each pixel value (0-255) represents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grayscale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intensity of the corresponding pixel in the image.</a:t>
            </a:r>
          </a:p>
          <a:p>
            <a:pPr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dataset: 60,000 images in total.</a:t>
            </a:r>
          </a:p>
          <a:p>
            <a:pPr lvl="2" indent="-271463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Char char="Ø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Testing dataset: 10,000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0DE9EF47-9D06-F420-1241-830047811986}"/>
              </a:ext>
            </a:extLst>
          </p:cNvPr>
          <p:cNvSpPr txBox="1"/>
          <p:nvPr/>
        </p:nvSpPr>
        <p:spPr>
          <a:xfrm>
            <a:off x="6636631" y="6485138"/>
            <a:ext cx="17765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Fig.</a:t>
            </a:r>
            <a:r>
              <a:rPr lang="en-US" altLang="zh-TW" sz="1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2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 MNIST datasets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84C6F92-8D98-7842-D864-0D5514F0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6402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Generator Using DcGAN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mnist 的圖片結果">
            <a:extLst>
              <a:ext uri="{FF2B5EF4-FFF2-40B4-BE49-F238E27FC236}">
                <a16:creationId xmlns:a16="http://schemas.microsoft.com/office/drawing/2014/main" id="{31AE5972-B3FA-CC91-1633-D0DE7C30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46" y="3844767"/>
            <a:ext cx="2640371" cy="264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4">
            <a:extLst>
              <a:ext uri="{FF2B5EF4-FFF2-40B4-BE49-F238E27FC236}">
                <a16:creationId xmlns:a16="http://schemas.microsoft.com/office/drawing/2014/main" id="{A062E1E1-FE55-730A-39FF-FEE2439F16F4}"/>
              </a:ext>
            </a:extLst>
          </p:cNvPr>
          <p:cNvSpPr txBox="1"/>
          <p:nvPr/>
        </p:nvSpPr>
        <p:spPr>
          <a:xfrm>
            <a:off x="7452805" y="103924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6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297402" y="546401"/>
            <a:ext cx="8846598" cy="42564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6700" marR="0" lvl="0" indent="-2667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R" startAt="4"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Requirements</a:t>
            </a: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DcGAN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lvl="2" indent="-271463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tabLst>
                <a:tab pos="896938" algn="l"/>
              </a:tabLst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eight file for DcGAN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13.6MB for Generator &amp; 10.5MB for Discriminator)</a:t>
            </a:r>
          </a:p>
          <a:p>
            <a:pPr lvl="2" indent="-271463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tabLst>
                <a:tab pos="896938" algn="l"/>
              </a:tabLst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 loss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271463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tabLst>
                <a:tab pos="896938" algn="l"/>
              </a:tabLst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lvl="2" indent="-271463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tabLst>
                <a:tab pos="896938" algn="l"/>
              </a:tabLst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 startAt="3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6700" marR="0" lvl="0" indent="-2667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R" startAt="5"/>
              <a:tabLst/>
              <a:defRPr/>
            </a:pPr>
            <a:r>
              <a:rPr lang="en-US" altLang="zh-TW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</a:t>
            </a: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There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one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 in ‘Q2_image’.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‘Q2_image/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,' there should have 70,000 images (18.3 MB) in the folder. When do the training, use those images.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1188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AutoNum type="arabicParenBoth"/>
              <a:tabLst/>
              <a:defRPr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folder structure shown as below: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7C8466AD-0335-4ED2-A202-69C247A31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6402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Generator Using DcGAN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D5CCC4-0D45-66FD-F1DB-6DB35CDC93F6}"/>
              </a:ext>
            </a:extLst>
          </p:cNvPr>
          <p:cNvSpPr txBox="1"/>
          <p:nvPr/>
        </p:nvSpPr>
        <p:spPr>
          <a:xfrm>
            <a:off x="919949" y="4655573"/>
            <a:ext cx="20807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Q2_image/</a:t>
            </a:r>
          </a:p>
          <a:p>
            <a:r>
              <a:rPr lang="en-US" altLang="zh-TW" sz="1400" dirty="0"/>
              <a:t>└── </a:t>
            </a:r>
            <a:r>
              <a:rPr lang="en-US" altLang="zh-TW" sz="1400" dirty="0" err="1"/>
              <a:t>mnist</a:t>
            </a:r>
            <a:r>
              <a:rPr lang="en-US" altLang="zh-TW" sz="1400" dirty="0"/>
              <a:t>/</a:t>
            </a:r>
          </a:p>
          <a:p>
            <a:r>
              <a:rPr lang="en-US" altLang="zh-TW" sz="1400" dirty="0"/>
              <a:t>    ├── test_0_60003.png</a:t>
            </a:r>
          </a:p>
          <a:p>
            <a:r>
              <a:rPr lang="en-US" altLang="zh-TW" sz="1400" dirty="0"/>
              <a:t>    ├── test_0_60010.png</a:t>
            </a:r>
          </a:p>
          <a:p>
            <a:r>
              <a:rPr lang="en-US" altLang="zh-TW" sz="1400" dirty="0"/>
              <a:t>     ...</a:t>
            </a:r>
          </a:p>
          <a:p>
            <a:r>
              <a:rPr lang="en-US" altLang="zh-TW" sz="1400" dirty="0"/>
              <a:t>    └── train_9_59992.png</a:t>
            </a:r>
            <a:endParaRPr lang="zh-TW" altLang="en-US" sz="1400" dirty="0"/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B019DE64-1BD6-C71D-FE20-32DFC169F403}"/>
              </a:ext>
            </a:extLst>
          </p:cNvPr>
          <p:cNvSpPr txBox="1"/>
          <p:nvPr/>
        </p:nvSpPr>
        <p:spPr>
          <a:xfrm>
            <a:off x="7452805" y="103924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62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23B58D86-F628-13CE-6553-2C21174A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88" y="4040430"/>
            <a:ext cx="5684297" cy="2770738"/>
          </a:xfrm>
          <a:prstGeom prst="rect">
            <a:avLst/>
          </a:prstGeom>
        </p:spPr>
      </p:pic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479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2.1 Load MNIST to Show Training Images and Augmented Training Images (10%) 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-1" y="833791"/>
            <a:ext cx="7718871" cy="3857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 2.1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lvl="2" indent="-360363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dest.ImageFolder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(root=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dataroot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, transform=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transforms.Compose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([…]))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torchvision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load MNIST dataset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/Q2_image/</a:t>
            </a:r>
            <a:r>
              <a:rPr kumimoji="0" lang="en-US" altLang="zh-TW" sz="16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mnist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folder.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lvl="2" indent="-360363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ofdata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augmentation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1181100" lvl="3" indent="-284163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transforms.RandomRotation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(60)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 Show Training Images”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Load MNIST dataset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/Q2_image/</a:t>
            </a:r>
            <a:r>
              <a:rPr kumimoji="0" lang="en-US" altLang="zh-TW" sz="16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mnist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data augmentation on training images.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8288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Show 64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training data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64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training data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6298450" y="5933347"/>
            <a:ext cx="28408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Fig.3 Training images from </a:t>
            </a:r>
            <a:r>
              <a:rPr kumimoji="0" lang="en-US" altLang="zh-TW" sz="1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mnist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dataset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700D77D1-BD4B-8A71-A858-5D58C35A0585}"/>
              </a:ext>
            </a:extLst>
          </p:cNvPr>
          <p:cNvSpPr txBox="1"/>
          <p:nvPr/>
        </p:nvSpPr>
        <p:spPr>
          <a:xfrm>
            <a:off x="3957480" y="2209419"/>
            <a:ext cx="324683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example. </a:t>
            </a:r>
            <a:r>
              <a:rPr lang="en-US" altLang="zh-TW" sz="1400" dirty="0">
                <a:solidFill>
                  <a:srgbClr val="FF00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Y</a:t>
            </a:r>
            <a:r>
              <a:rPr kumimoji="0" lang="en-US" altLang="zh-TW" sz="1400" b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ou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can use different data augmentation techniques</a:t>
            </a:r>
            <a:r>
              <a:rPr lang="en-US" altLang="zh-TW" sz="1400" dirty="0">
                <a:solidFill>
                  <a:srgbClr val="FF00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256E9E-D74B-572A-BDB2-49F1762CFE09}"/>
              </a:ext>
            </a:extLst>
          </p:cNvPr>
          <p:cNvSpPr txBox="1"/>
          <p:nvPr/>
        </p:nvSpPr>
        <p:spPr>
          <a:xfrm>
            <a:off x="6298450" y="6334780"/>
            <a:ext cx="2336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images might be different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" name="文字方塊 4">
            <a:extLst>
              <a:ext uri="{FF2B5EF4-FFF2-40B4-BE49-F238E27FC236}">
                <a16:creationId xmlns:a16="http://schemas.microsoft.com/office/drawing/2014/main" id="{E0A754B0-6A51-BA70-3511-325C332BC200}"/>
              </a:ext>
            </a:extLst>
          </p:cNvPr>
          <p:cNvSpPr txBox="1"/>
          <p:nvPr/>
        </p:nvSpPr>
        <p:spPr>
          <a:xfrm>
            <a:off x="7426169" y="448846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05AE2A-74F0-C7D1-8EBD-FF0053B312F3}"/>
              </a:ext>
            </a:extLst>
          </p:cNvPr>
          <p:cNvSpPr txBox="1"/>
          <p:nvPr/>
        </p:nvSpPr>
        <p:spPr>
          <a:xfrm>
            <a:off x="3171456" y="1361203"/>
            <a:ext cx="934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Dataset’s path</a:t>
            </a:r>
            <a:endParaRPr lang="zh-TW" altLang="en-US" sz="1000" dirty="0">
              <a:solidFill>
                <a:schemeClr val="accent2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BA294CD-8402-8275-B737-4F018B71D34A}"/>
              </a:ext>
            </a:extLst>
          </p:cNvPr>
          <p:cNvSpPr txBox="1"/>
          <p:nvPr/>
        </p:nvSpPr>
        <p:spPr>
          <a:xfrm>
            <a:off x="4842864" y="1343073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Data preprocess (includes resize, augmentation, …)</a:t>
            </a:r>
            <a:endParaRPr lang="zh-TW" altLang="en-US" sz="1000" dirty="0">
              <a:solidFill>
                <a:schemeClr val="accent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3BB866-6019-BDC7-780E-D513570CF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338" y="860287"/>
            <a:ext cx="1525350" cy="19051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63C0CD-9D5F-CCE0-2585-6F645DD72295}"/>
              </a:ext>
            </a:extLst>
          </p:cNvPr>
          <p:cNvSpPr/>
          <p:nvPr/>
        </p:nvSpPr>
        <p:spPr>
          <a:xfrm>
            <a:off x="7718871" y="1241393"/>
            <a:ext cx="1219200" cy="27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5C85CC-2881-2590-5EB6-0EBD10925EE4}"/>
              </a:ext>
            </a:extLst>
          </p:cNvPr>
          <p:cNvSpPr txBox="1"/>
          <p:nvPr/>
        </p:nvSpPr>
        <p:spPr>
          <a:xfrm>
            <a:off x="3513593" y="2403513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degree</a:t>
            </a:r>
            <a:endParaRPr lang="zh-TW" altLang="en-US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56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cgan_generator">
            <a:extLst>
              <a:ext uri="{FF2B5EF4-FFF2-40B4-BE49-F238E27FC236}">
                <a16:creationId xmlns:a16="http://schemas.microsoft.com/office/drawing/2014/main" id="{B1397696-5AF6-A976-F211-3879A975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865" y="2847892"/>
            <a:ext cx="3903135" cy="317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U Activation Function">
            <a:extLst>
              <a:ext uri="{FF2B5EF4-FFF2-40B4-BE49-F238E27FC236}">
                <a16:creationId xmlns:a16="http://schemas.microsoft.com/office/drawing/2014/main" id="{7746C3F2-2147-0FD0-6070-63413B5AF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37" y="2474728"/>
            <a:ext cx="1590583" cy="140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2.2 Load Model and Show Model Structure (10%) (1/2) 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1" y="442477"/>
            <a:ext cx="7677560" cy="2882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 2.2 –</a:t>
            </a: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 (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tutorial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(5%)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600" b="0" i="0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netG</a:t>
            </a:r>
            <a:r>
              <a:rPr kumimoji="0" lang="en-US" altLang="zh-TW" sz="1600" b="0" i="0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= Generator(</a:t>
            </a:r>
            <a:r>
              <a:rPr kumimoji="0" lang="en-US" altLang="zh-TW" sz="1600" b="0" i="0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ngpu</a:t>
            </a:r>
            <a:r>
              <a:rPr kumimoji="0" lang="en-US" altLang="zh-TW" sz="1600" b="0" i="0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).to(device)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to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b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into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gpu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or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cpu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netG.apply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weights_init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apply initial weight into Generator.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16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netG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print the Generator structure. (Fig.4.2)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structures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129131" y="5890581"/>
            <a:ext cx="3866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ig.4.1 </a:t>
            </a: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DcGAN</a:t>
            </a:r>
            <a:r>
              <a:rPr lang="en-US" altLang="zh-TW" sz="1400" dirty="0">
                <a:solidFill>
                  <a:prstClr val="black"/>
                </a:solidFill>
                <a:cs typeface="Times New Roman" panose="02020603050405020304" pitchFamily="18" charset="0"/>
              </a:rPr>
              <a:t> Generator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 visualize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CEE74C2-C35D-DB6C-DF50-8E4875F76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979287"/>
            <a:ext cx="5180426" cy="3878714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3BD7C803-63AE-293D-2FDB-18A3E786F368}"/>
              </a:ext>
            </a:extLst>
          </p:cNvPr>
          <p:cNvSpPr txBox="1"/>
          <p:nvPr/>
        </p:nvSpPr>
        <p:spPr>
          <a:xfrm>
            <a:off x="5129131" y="6564287"/>
            <a:ext cx="337799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ig.4.2 </a:t>
            </a: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DcGAN</a:t>
            </a:r>
            <a:r>
              <a:rPr lang="en-US" altLang="zh-TW" sz="1400" dirty="0">
                <a:solidFill>
                  <a:prstClr val="black"/>
                </a:solidFill>
                <a:cs typeface="Times New Roman" panose="02020603050405020304" pitchFamily="18" charset="0"/>
              </a:rPr>
              <a:t> Generator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E4CD23A-9910-3625-EE3E-4AEE745F6C77}"/>
              </a:ext>
            </a:extLst>
          </p:cNvPr>
          <p:cNvSpPr txBox="1"/>
          <p:nvPr/>
        </p:nvSpPr>
        <p:spPr>
          <a:xfrm>
            <a:off x="5679856" y="3876766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(0), (1), (2)</a:t>
            </a:r>
            <a:endParaRPr lang="zh-TW" altLang="en-US" sz="8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96BC685-F934-3138-D626-0F2C636DF4FD}"/>
              </a:ext>
            </a:extLst>
          </p:cNvPr>
          <p:cNvSpPr txBox="1"/>
          <p:nvPr/>
        </p:nvSpPr>
        <p:spPr>
          <a:xfrm>
            <a:off x="6640047" y="3754813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(3), (4), (5)</a:t>
            </a:r>
            <a:endParaRPr lang="zh-TW" altLang="en-US" sz="8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BB502D1-01CD-B719-32DC-E1D051BE1EFC}"/>
              </a:ext>
            </a:extLst>
          </p:cNvPr>
          <p:cNvSpPr txBox="1"/>
          <p:nvPr/>
        </p:nvSpPr>
        <p:spPr>
          <a:xfrm>
            <a:off x="7306620" y="3443737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(6), (7), (8)</a:t>
            </a:r>
            <a:endParaRPr lang="zh-TW" altLang="en-US" sz="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EB8C5D1-14C8-75CF-4F0D-7E25C6181983}"/>
              </a:ext>
            </a:extLst>
          </p:cNvPr>
          <p:cNvSpPr txBox="1"/>
          <p:nvPr/>
        </p:nvSpPr>
        <p:spPr>
          <a:xfrm>
            <a:off x="7984537" y="3352199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(9), (10), (11)</a:t>
            </a:r>
            <a:endParaRPr lang="zh-TW" altLang="en-US" sz="8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0C599BF-67CF-C47F-F1FD-61626A564528}"/>
              </a:ext>
            </a:extLst>
          </p:cNvPr>
          <p:cNvSpPr txBox="1"/>
          <p:nvPr/>
        </p:nvSpPr>
        <p:spPr>
          <a:xfrm>
            <a:off x="8542919" y="3054256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(12), (13)</a:t>
            </a:r>
            <a:endParaRPr lang="zh-TW" altLang="en-US" sz="8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9EAAF47-155A-C5D6-89C9-1C79466DE51D}"/>
              </a:ext>
            </a:extLst>
          </p:cNvPr>
          <p:cNvSpPr txBox="1"/>
          <p:nvPr/>
        </p:nvSpPr>
        <p:spPr>
          <a:xfrm>
            <a:off x="1221174" y="3143369"/>
            <a:ext cx="558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err="1">
                <a:solidFill>
                  <a:srgbClr val="FFC000"/>
                </a:solidFill>
              </a:rPr>
              <a:t>i</a:t>
            </a:r>
            <a:r>
              <a:rPr lang="en-US" altLang="zh-TW" sz="800" dirty="0">
                <a:solidFill>
                  <a:srgbClr val="FFC000"/>
                </a:solidFill>
              </a:rPr>
              <a:t>/p channels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EBE563B-A201-9EF3-5E41-38153EAF1A02}"/>
              </a:ext>
            </a:extLst>
          </p:cNvPr>
          <p:cNvSpPr txBox="1"/>
          <p:nvPr/>
        </p:nvSpPr>
        <p:spPr>
          <a:xfrm>
            <a:off x="1613059" y="3130862"/>
            <a:ext cx="558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rgbClr val="FFC000"/>
                </a:solidFill>
              </a:rPr>
              <a:t>o/p channels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A2D60AF-AF0E-290A-98C0-5F53D00F223B}"/>
              </a:ext>
            </a:extLst>
          </p:cNvPr>
          <p:cNvSpPr/>
          <p:nvPr/>
        </p:nvSpPr>
        <p:spPr>
          <a:xfrm>
            <a:off x="18736" y="2979286"/>
            <a:ext cx="558799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">
            <a:extLst>
              <a:ext uri="{FF2B5EF4-FFF2-40B4-BE49-F238E27FC236}">
                <a16:creationId xmlns:a16="http://schemas.microsoft.com/office/drawing/2014/main" id="{DB9A5391-CD6C-A9EC-FE50-D8D4ABEA0111}"/>
              </a:ext>
            </a:extLst>
          </p:cNvPr>
          <p:cNvSpPr txBox="1"/>
          <p:nvPr/>
        </p:nvSpPr>
        <p:spPr>
          <a:xfrm>
            <a:off x="7452805" y="103924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5A2A3F-9580-34AC-9D14-9B6D5FBED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338" y="860287"/>
            <a:ext cx="1525350" cy="19051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6DE33C5-7435-9714-3D04-C4951326FECD}"/>
              </a:ext>
            </a:extLst>
          </p:cNvPr>
          <p:cNvSpPr/>
          <p:nvPr/>
        </p:nvSpPr>
        <p:spPr>
          <a:xfrm>
            <a:off x="7718871" y="1605382"/>
            <a:ext cx="1219200" cy="27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E640D9-86D2-020F-B1A9-A22379E8453D}"/>
              </a:ext>
            </a:extLst>
          </p:cNvPr>
          <p:cNvSpPr/>
          <p:nvPr/>
        </p:nvSpPr>
        <p:spPr>
          <a:xfrm>
            <a:off x="232611" y="3443737"/>
            <a:ext cx="4568860" cy="614916"/>
          </a:xfrm>
          <a:prstGeom prst="rect">
            <a:avLst/>
          </a:prstGeom>
          <a:noFill/>
          <a:ln>
            <a:solidFill>
              <a:srgbClr val="BFE6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9EC5030-CEC3-A89B-67D0-FE8BD59B1D81}"/>
              </a:ext>
            </a:extLst>
          </p:cNvPr>
          <p:cNvSpPr txBox="1"/>
          <p:nvPr/>
        </p:nvSpPr>
        <p:spPr>
          <a:xfrm>
            <a:off x="1381133" y="3760073"/>
            <a:ext cx="1095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rgbClr val="FFC000"/>
                </a:solidFill>
              </a:rPr>
              <a:t>Prevent small values that divide by zero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F5CEB4-9AF8-B08C-891F-F758CB854B25}"/>
              </a:ext>
            </a:extLst>
          </p:cNvPr>
          <p:cNvSpPr txBox="1"/>
          <p:nvPr/>
        </p:nvSpPr>
        <p:spPr>
          <a:xfrm>
            <a:off x="1869658" y="4417700"/>
            <a:ext cx="1441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rgbClr val="FFC000"/>
                </a:solidFill>
              </a:rPr>
              <a:t>Computing the moving average of mean and variance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6C0968-9BB5-0C60-6B75-3B8B94F2CF40}"/>
              </a:ext>
            </a:extLst>
          </p:cNvPr>
          <p:cNvSpPr txBox="1"/>
          <p:nvPr/>
        </p:nvSpPr>
        <p:spPr>
          <a:xfrm>
            <a:off x="2596779" y="5052947"/>
            <a:ext cx="134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rgbClr val="FFC000"/>
                </a:solidFill>
              </a:rPr>
              <a:t>Learnable affine parameters (scale and shift)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C4D80C7-1621-6A39-0F53-99B9234B45BB}"/>
              </a:ext>
            </a:extLst>
          </p:cNvPr>
          <p:cNvSpPr txBox="1"/>
          <p:nvPr/>
        </p:nvSpPr>
        <p:spPr>
          <a:xfrm>
            <a:off x="3340197" y="5705915"/>
            <a:ext cx="134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rgbClr val="FFC000"/>
                </a:solidFill>
              </a:rPr>
              <a:t>Tracks the running mean and variance during training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329473-7A24-42A5-A192-9883E44E1318}"/>
              </a:ext>
            </a:extLst>
          </p:cNvPr>
          <p:cNvSpPr txBox="1"/>
          <p:nvPr/>
        </p:nvSpPr>
        <p:spPr>
          <a:xfrm>
            <a:off x="3613396" y="3251017"/>
            <a:ext cx="8390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rgbClr val="FFC000"/>
                </a:solidFill>
              </a:rPr>
              <a:t>Bias</a:t>
            </a:r>
            <a:r>
              <a:rPr lang="zh-TW" altLang="en-US" sz="800" dirty="0">
                <a:solidFill>
                  <a:srgbClr val="FFC000"/>
                </a:solidFill>
              </a:rPr>
              <a:t> </a:t>
            </a:r>
            <a:r>
              <a:rPr lang="en-US" altLang="zh-TW" sz="800" dirty="0">
                <a:solidFill>
                  <a:srgbClr val="FFC000"/>
                </a:solidFill>
              </a:rPr>
              <a:t>in weights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65E7-455E-BABB-D7CB-3E41B87B6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eep Convolutional Generative Adversarial Network (DCGAN)">
            <a:extLst>
              <a:ext uri="{FF2B5EF4-FFF2-40B4-BE49-F238E27FC236}">
                <a16:creationId xmlns:a16="http://schemas.microsoft.com/office/drawing/2014/main" id="{D63C6595-3531-FC59-BADA-9B492F119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1"/>
          <a:stretch/>
        </p:blipFill>
        <p:spPr bwMode="auto">
          <a:xfrm>
            <a:off x="5194089" y="2781783"/>
            <a:ext cx="3222100" cy="27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aky ReLU">
            <a:extLst>
              <a:ext uri="{FF2B5EF4-FFF2-40B4-BE49-F238E27FC236}">
                <a16:creationId xmlns:a16="http://schemas.microsoft.com/office/drawing/2014/main" id="{18682710-81BA-6597-A9D4-C4995835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84" y="2012143"/>
            <a:ext cx="1770150" cy="15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37D5B57-4265-98C2-B3DA-A587ECA7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64042"/>
            <a:ext cx="5031453" cy="379395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9329F3C3-8ADB-7FD3-3E02-A9B839BAD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3DE2FA9B-4B03-EDC8-0FE2-EBE2AE4D9368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2.2 Load Model and Show Model Structure (10%) (2/2) 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61773A8-05C0-7469-855A-8CF4BEC4C298}"/>
              </a:ext>
            </a:extLst>
          </p:cNvPr>
          <p:cNvSpPr txBox="1">
            <a:spLocks/>
          </p:cNvSpPr>
          <p:nvPr/>
        </p:nvSpPr>
        <p:spPr>
          <a:xfrm>
            <a:off x="0" y="442477"/>
            <a:ext cx="7431172" cy="2882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 2.2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–</a:t>
            </a: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tutorial</a:t>
            </a:r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(5%)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600" b="0" i="0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netD</a:t>
            </a:r>
            <a:r>
              <a:rPr kumimoji="0" lang="en-US" altLang="zh-TW" sz="1600" b="0" i="0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= Discriminator(</a:t>
            </a:r>
            <a:r>
              <a:rPr kumimoji="0" lang="en-US" altLang="zh-TW" sz="1600" b="0" i="0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ngpu</a:t>
            </a:r>
            <a:r>
              <a:rPr kumimoji="0" lang="en-US" altLang="zh-TW" sz="1600" b="0" i="0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).to(device)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to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b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into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gpu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or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cpu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netD</a:t>
            </a:r>
            <a:r>
              <a:rPr kumimoji="0" lang="en-US" altLang="zh-TW" sz="1600" b="0" i="0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.apply</a:t>
            </a:r>
            <a:r>
              <a:rPr kumimoji="0" lang="en-US" altLang="zh-TW" sz="1600" b="0" i="0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weights_init</a:t>
            </a:r>
            <a:r>
              <a:rPr kumimoji="0" lang="en-US" altLang="zh-TW" sz="1600" b="0" i="0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apply initial weight into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kumimoji="0" lang="en-US" altLang="zh-TW" sz="1600" b="0" i="0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netD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print the Discriminator structure. (Fig.5.2)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structures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8C8A18EA-D278-BED3-FCAE-422DADE36805}"/>
              </a:ext>
            </a:extLst>
          </p:cNvPr>
          <p:cNvSpPr txBox="1"/>
          <p:nvPr/>
        </p:nvSpPr>
        <p:spPr>
          <a:xfrm>
            <a:off x="4981073" y="6550223"/>
            <a:ext cx="40827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ig.5.2 </a:t>
            </a: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DcGAN</a:t>
            </a:r>
            <a:r>
              <a:rPr lang="en-US" altLang="zh-TW" sz="1400" dirty="0">
                <a:solidFill>
                  <a:prstClr val="black"/>
                </a:solidFill>
                <a:cs typeface="Times New Roman" panose="02020603050405020304" pitchFamily="18" charset="0"/>
              </a:rPr>
              <a:t> Discriminator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 visualize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8601A69B-FBEA-0A9A-B4A2-66DBB64909A5}"/>
              </a:ext>
            </a:extLst>
          </p:cNvPr>
          <p:cNvSpPr txBox="1"/>
          <p:nvPr/>
        </p:nvSpPr>
        <p:spPr>
          <a:xfrm>
            <a:off x="5571368" y="5520721"/>
            <a:ext cx="35313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ig.5.1 </a:t>
            </a: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DcGAN</a:t>
            </a:r>
            <a:r>
              <a:rPr lang="en-US" altLang="zh-TW" sz="1400" dirty="0">
                <a:solidFill>
                  <a:prstClr val="black"/>
                </a:solidFill>
                <a:cs typeface="Times New Roman" panose="02020603050405020304" pitchFamily="18" charset="0"/>
              </a:rPr>
              <a:t> Discriminator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8C4F94E-5320-F378-1565-3AD5E6791E8B}"/>
              </a:ext>
            </a:extLst>
          </p:cNvPr>
          <p:cNvSpPr txBox="1"/>
          <p:nvPr/>
        </p:nvSpPr>
        <p:spPr>
          <a:xfrm>
            <a:off x="5194089" y="3171052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(0), (1)</a:t>
            </a:r>
            <a:endParaRPr lang="zh-TW" altLang="en-US" sz="8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6A4D807-4D15-8B8D-1D0C-2219C2C0AB7F}"/>
              </a:ext>
            </a:extLst>
          </p:cNvPr>
          <p:cNvSpPr txBox="1"/>
          <p:nvPr/>
        </p:nvSpPr>
        <p:spPr>
          <a:xfrm>
            <a:off x="5571368" y="3482108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(2), (3), (4)</a:t>
            </a:r>
            <a:endParaRPr lang="zh-TW" altLang="en-US" sz="8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B366162-0B24-953B-74FA-D6B7C910B696}"/>
              </a:ext>
            </a:extLst>
          </p:cNvPr>
          <p:cNvSpPr txBox="1"/>
          <p:nvPr/>
        </p:nvSpPr>
        <p:spPr>
          <a:xfrm>
            <a:off x="6116101" y="3600857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(5), (6), (7)</a:t>
            </a:r>
            <a:endParaRPr lang="zh-TW" altLang="en-US" sz="8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853A647-A3D3-1A23-CDD3-B866EFF6689D}"/>
              </a:ext>
            </a:extLst>
          </p:cNvPr>
          <p:cNvSpPr txBox="1"/>
          <p:nvPr/>
        </p:nvSpPr>
        <p:spPr>
          <a:xfrm>
            <a:off x="6733578" y="3795393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(8), (9), (10)</a:t>
            </a:r>
            <a:endParaRPr lang="zh-TW" altLang="en-US" sz="8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8024186-4983-59C4-A63C-A58DDAF1C7C6}"/>
              </a:ext>
            </a:extLst>
          </p:cNvPr>
          <p:cNvSpPr txBox="1"/>
          <p:nvPr/>
        </p:nvSpPr>
        <p:spPr>
          <a:xfrm>
            <a:off x="7544785" y="388658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(11)</a:t>
            </a:r>
            <a:endParaRPr lang="zh-TW" altLang="en-US" sz="800" dirty="0"/>
          </a:p>
        </p:txBody>
      </p:sp>
      <p:sp>
        <p:nvSpPr>
          <p:cNvPr id="7" name="左大括弧 6">
            <a:extLst>
              <a:ext uri="{FF2B5EF4-FFF2-40B4-BE49-F238E27FC236}">
                <a16:creationId xmlns:a16="http://schemas.microsoft.com/office/drawing/2014/main" id="{7FD6514B-4A1C-B1ED-C300-71A1C670571C}"/>
              </a:ext>
            </a:extLst>
          </p:cNvPr>
          <p:cNvSpPr/>
          <p:nvPr/>
        </p:nvSpPr>
        <p:spPr>
          <a:xfrm>
            <a:off x="8368395" y="4071004"/>
            <a:ext cx="172455" cy="54760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EC09A4-48FF-B7CD-FA28-33B39213FFE1}"/>
              </a:ext>
            </a:extLst>
          </p:cNvPr>
          <p:cNvSpPr txBox="1"/>
          <p:nvPr/>
        </p:nvSpPr>
        <p:spPr>
          <a:xfrm>
            <a:off x="8494987" y="3917601"/>
            <a:ext cx="662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1.0 Real Image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B8A473-4F09-AD4E-8987-CF4AE180C62E}"/>
              </a:ext>
            </a:extLst>
          </p:cNvPr>
          <p:cNvSpPr txBox="1"/>
          <p:nvPr/>
        </p:nvSpPr>
        <p:spPr>
          <a:xfrm>
            <a:off x="8485813" y="4495495"/>
            <a:ext cx="674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0.0 Fake Image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9BA04EE-64C8-E46B-EECB-36D6C8B86866}"/>
              </a:ext>
            </a:extLst>
          </p:cNvPr>
          <p:cNvSpPr txBox="1"/>
          <p:nvPr/>
        </p:nvSpPr>
        <p:spPr>
          <a:xfrm>
            <a:off x="8068017" y="3886581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/>
              <a:t>(12)</a:t>
            </a:r>
            <a:endParaRPr lang="zh-TW" altLang="en-US" sz="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E76D90-21C1-EC65-C99D-4C429F5065F8}"/>
              </a:ext>
            </a:extLst>
          </p:cNvPr>
          <p:cNvSpPr/>
          <p:nvPr/>
        </p:nvSpPr>
        <p:spPr>
          <a:xfrm>
            <a:off x="0" y="3076357"/>
            <a:ext cx="796756" cy="146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4">
            <a:extLst>
              <a:ext uri="{FF2B5EF4-FFF2-40B4-BE49-F238E27FC236}">
                <a16:creationId xmlns:a16="http://schemas.microsoft.com/office/drawing/2014/main" id="{E0A8D85A-9C00-F199-8EBD-1A86809D8A83}"/>
              </a:ext>
            </a:extLst>
          </p:cNvPr>
          <p:cNvSpPr txBox="1"/>
          <p:nvPr/>
        </p:nvSpPr>
        <p:spPr>
          <a:xfrm>
            <a:off x="7452805" y="103924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031745-D738-B744-9597-308727CD1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338" y="860287"/>
            <a:ext cx="1525350" cy="19051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183B2AB-9A26-78C0-5DDC-3988BDC69135}"/>
              </a:ext>
            </a:extLst>
          </p:cNvPr>
          <p:cNvSpPr/>
          <p:nvPr/>
        </p:nvSpPr>
        <p:spPr>
          <a:xfrm>
            <a:off x="7718871" y="1605382"/>
            <a:ext cx="1219200" cy="27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A46A8E-6186-A9BA-C005-EE5376175A83}"/>
              </a:ext>
            </a:extLst>
          </p:cNvPr>
          <p:cNvSpPr/>
          <p:nvPr/>
        </p:nvSpPr>
        <p:spPr>
          <a:xfrm>
            <a:off x="216567" y="3903115"/>
            <a:ext cx="4814886" cy="704980"/>
          </a:xfrm>
          <a:prstGeom prst="rect">
            <a:avLst/>
          </a:prstGeom>
          <a:noFill/>
          <a:ln>
            <a:solidFill>
              <a:srgbClr val="BFE6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D12666-7821-136A-16AE-10873CEA3144}"/>
              </a:ext>
            </a:extLst>
          </p:cNvPr>
          <p:cNvSpPr txBox="1"/>
          <p:nvPr/>
        </p:nvSpPr>
        <p:spPr>
          <a:xfrm>
            <a:off x="805634" y="3361069"/>
            <a:ext cx="558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err="1">
                <a:solidFill>
                  <a:srgbClr val="FFC000"/>
                </a:solidFill>
              </a:rPr>
              <a:t>i</a:t>
            </a:r>
            <a:r>
              <a:rPr lang="en-US" altLang="zh-TW" sz="800" dirty="0">
                <a:solidFill>
                  <a:srgbClr val="FFC000"/>
                </a:solidFill>
              </a:rPr>
              <a:t>/p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9FBBEB-783B-65B9-7B3F-C4CCB8B0A02E}"/>
              </a:ext>
            </a:extLst>
          </p:cNvPr>
          <p:cNvSpPr txBox="1"/>
          <p:nvPr/>
        </p:nvSpPr>
        <p:spPr>
          <a:xfrm>
            <a:off x="997770" y="3366318"/>
            <a:ext cx="404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rgbClr val="FFC000"/>
                </a:solidFill>
              </a:rPr>
              <a:t>o/p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6BF131-392F-3DCC-8DD6-575CB4E760F3}"/>
              </a:ext>
            </a:extLst>
          </p:cNvPr>
          <p:cNvSpPr txBox="1"/>
          <p:nvPr/>
        </p:nvSpPr>
        <p:spPr>
          <a:xfrm>
            <a:off x="1200205" y="3199463"/>
            <a:ext cx="1656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rgbClr val="FFC000"/>
                </a:solidFill>
              </a:rPr>
              <a:t>The slope of the activation function for the negative input values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7584C4C-0E7E-1CF1-F153-FFB5A9BFD46F}"/>
              </a:ext>
            </a:extLst>
          </p:cNvPr>
          <p:cNvCxnSpPr/>
          <p:nvPr/>
        </p:nvCxnSpPr>
        <p:spPr>
          <a:xfrm flipV="1">
            <a:off x="1287262" y="3482108"/>
            <a:ext cx="63468" cy="22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C217248-41D3-2B6B-8BEC-968685F535B4}"/>
              </a:ext>
            </a:extLst>
          </p:cNvPr>
          <p:cNvSpPr txBox="1"/>
          <p:nvPr/>
        </p:nvSpPr>
        <p:spPr>
          <a:xfrm>
            <a:off x="2831247" y="3697773"/>
            <a:ext cx="2284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rgbClr val="FFC000"/>
                </a:solidFill>
              </a:rPr>
              <a:t>Modifies the input tensor in-place to save memory</a:t>
            </a:r>
            <a:endParaRPr lang="zh-TW" altLang="en-US" sz="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53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434" y="-1"/>
            <a:ext cx="9000565" cy="67235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9665"/>
            <a:ext cx="9144000" cy="6268336"/>
          </a:xfrm>
        </p:spPr>
        <p:txBody>
          <a:bodyPr>
            <a:normAutofit/>
          </a:bodyPr>
          <a:lstStyle/>
          <a:p>
            <a:pPr marL="447675" indent="-358775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pPr indent="-3873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2024/12/2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 </a:t>
            </a:r>
          </a:p>
          <a:p>
            <a:pPr marL="447675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0.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87350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attend the demonstration, otherwise your score will be 0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will be announced on NCKU Moodle.</a:t>
            </a:r>
          </a:p>
          <a:p>
            <a:pPr indent="-387350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create GUI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deducted.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873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Upload/Homework/Hw2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cvdl2024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Password: 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RL2024cvdl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8735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Hw2_StudentID_Name_Version.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62163" lvl="5" indent="-17938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Hw2_F71234567_林小明_V1.zip</a:t>
            </a:r>
          </a:p>
          <a:p>
            <a:pPr marL="2062163" lvl="5" indent="-17938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marL="2062163" lvl="5" indent="-17938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Hw2_F71234567_林小明_V2.zip</a:t>
            </a:r>
          </a:p>
          <a:p>
            <a:pPr marL="806450" lvl="1" indent="-358775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</a:p>
          <a:p>
            <a:pPr marL="2959100" lvl="1" indent="-2511425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*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2AAB7AFF-419C-5BE4-4145-5B1CB1BC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32" y="4873455"/>
            <a:ext cx="3551068" cy="1984545"/>
          </a:xfrm>
          <a:prstGeom prst="rect">
            <a:avLst/>
          </a:prstGeom>
        </p:spPr>
      </p:pic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2.3 Show Training Loss (15%)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(1/2)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442478"/>
            <a:ext cx="7670312" cy="4777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 </a:t>
            </a: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.3 (reference as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DcGAN tutorial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1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training dataset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as Q 2.1.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DcGAN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epochs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 loss in each epoch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tutorial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Notice: I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loss is too high, you can try</a:t>
            </a:r>
          </a:p>
          <a:p>
            <a:pPr marL="1181100" lvl="3" indent="-284163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1181100" lvl="3" indent="-284163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weight file (.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with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G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enerator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7"/>
              </a:rPr>
              <a:t>how to save and load model in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7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7"/>
              </a:rPr>
              <a:t>?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plt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.plot(</a:t>
            </a:r>
            <a:r>
              <a:rPr lang="en-US" altLang="zh-TW" sz="16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G_losses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label=“G”) &amp;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plt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.plot(</a:t>
            </a:r>
            <a:r>
              <a:rPr lang="en-US" altLang="zh-TW" sz="16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D_losses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label=“D”)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Generator and Discriminator loss during training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values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8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lvl="2" indent="-36195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the figure.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“3. Show Training Loss”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Generator and Discriminator loss during training in a new window.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96A76C-0828-1E6A-28DB-EFF8D7A71A6F}"/>
              </a:ext>
            </a:extLst>
          </p:cNvPr>
          <p:cNvSpPr txBox="1"/>
          <p:nvPr/>
        </p:nvSpPr>
        <p:spPr>
          <a:xfrm>
            <a:off x="7443926" y="3958855"/>
            <a:ext cx="17854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 </a:t>
            </a:r>
            <a:b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iterations might differ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C4E422F9-CB61-7CBC-97E7-2B714ECFD334}"/>
              </a:ext>
            </a:extLst>
          </p:cNvPr>
          <p:cNvSpPr txBox="1"/>
          <p:nvPr/>
        </p:nvSpPr>
        <p:spPr>
          <a:xfrm>
            <a:off x="3056020" y="6334780"/>
            <a:ext cx="26988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ig.6 images for the </a:t>
            </a: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Generator and Discriminator loss during training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" name="文字方塊 4">
            <a:extLst>
              <a:ext uri="{FF2B5EF4-FFF2-40B4-BE49-F238E27FC236}">
                <a16:creationId xmlns:a16="http://schemas.microsoft.com/office/drawing/2014/main" id="{FBFD4E12-AD93-0A22-2C26-ADE60D833057}"/>
              </a:ext>
            </a:extLst>
          </p:cNvPr>
          <p:cNvSpPr txBox="1"/>
          <p:nvPr/>
        </p:nvSpPr>
        <p:spPr>
          <a:xfrm>
            <a:off x="7452805" y="103924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23F7602-ED0B-2142-35AB-886B52461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7338" y="860287"/>
            <a:ext cx="1525350" cy="19051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A7E7F54-DF26-FE06-C118-C522143CD158}"/>
              </a:ext>
            </a:extLst>
          </p:cNvPr>
          <p:cNvSpPr/>
          <p:nvPr/>
        </p:nvSpPr>
        <p:spPr>
          <a:xfrm>
            <a:off x="7718871" y="1960490"/>
            <a:ext cx="1219200" cy="27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814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DB5E-980E-D63E-EEAB-8601F863D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FFF33A42-8C57-4E10-F45D-3E65EC91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89560"/>
            <a:ext cx="9144000" cy="3889708"/>
          </a:xfrm>
          <a:prstGeom prst="rect">
            <a:avLst/>
          </a:prstGeom>
        </p:spPr>
      </p:pic>
      <p:sp>
        <p:nvSpPr>
          <p:cNvPr id="18" name="Shape 159">
            <a:extLst>
              <a:ext uri="{FF2B5EF4-FFF2-40B4-BE49-F238E27FC236}">
                <a16:creationId xmlns:a16="http://schemas.microsoft.com/office/drawing/2014/main" id="{45F8770D-1AC2-B66E-1EB2-38853D252647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2.3 Show Training Loss (15%) (2/2)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565AE4-BE5E-22CF-7082-CA8AA2CC4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CCEFFDCC-6538-CF87-8378-AE9A2AB35371}"/>
              </a:ext>
            </a:extLst>
          </p:cNvPr>
          <p:cNvSpPr txBox="1"/>
          <p:nvPr/>
        </p:nvSpPr>
        <p:spPr>
          <a:xfrm>
            <a:off x="2199326" y="4585316"/>
            <a:ext cx="52534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ig.6 images for the </a:t>
            </a: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Generator and Discriminator loss during training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" name="文字方塊 4">
            <a:extLst>
              <a:ext uri="{FF2B5EF4-FFF2-40B4-BE49-F238E27FC236}">
                <a16:creationId xmlns:a16="http://schemas.microsoft.com/office/drawing/2014/main" id="{59221166-FD2D-7E84-9D4B-8A739E788333}"/>
              </a:ext>
            </a:extLst>
          </p:cNvPr>
          <p:cNvSpPr txBox="1"/>
          <p:nvPr/>
        </p:nvSpPr>
        <p:spPr>
          <a:xfrm>
            <a:off x="7452805" y="103924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9D247D-2851-7F16-D852-B27E8DC3F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61" y="4898193"/>
            <a:ext cx="1607884" cy="16210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10EC43-0BE6-B198-F648-79746D81D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172" y="4898193"/>
            <a:ext cx="1609335" cy="16210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858535-7208-764E-B8CB-33ED2BE4A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634" y="4893093"/>
            <a:ext cx="1607884" cy="16093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08A7B8-DC96-831E-589D-A37B46EA8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7572" y="4898192"/>
            <a:ext cx="1618097" cy="16210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9EC5B03-378C-D872-9921-1F96E4CAA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5903" y="4893092"/>
            <a:ext cx="1618097" cy="1618097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A499235B-DF14-694B-D667-A0E12E866922}"/>
              </a:ext>
            </a:extLst>
          </p:cNvPr>
          <p:cNvSpPr/>
          <p:nvPr/>
        </p:nvSpPr>
        <p:spPr>
          <a:xfrm>
            <a:off x="1867076" y="5615126"/>
            <a:ext cx="176385" cy="2982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3EDB130-067E-12A0-27CD-58B6BCD674CA}"/>
              </a:ext>
            </a:extLst>
          </p:cNvPr>
          <p:cNvSpPr/>
          <p:nvPr/>
        </p:nvSpPr>
        <p:spPr>
          <a:xfrm>
            <a:off x="3714668" y="5586622"/>
            <a:ext cx="176385" cy="2982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EB7DF545-77B6-816B-DD75-667EC89C1FA8}"/>
              </a:ext>
            </a:extLst>
          </p:cNvPr>
          <p:cNvSpPr/>
          <p:nvPr/>
        </p:nvSpPr>
        <p:spPr>
          <a:xfrm>
            <a:off x="5582679" y="5559610"/>
            <a:ext cx="176385" cy="2982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E05B7467-215C-4A6E-A6F6-A85610CF5742}"/>
              </a:ext>
            </a:extLst>
          </p:cNvPr>
          <p:cNvSpPr/>
          <p:nvPr/>
        </p:nvSpPr>
        <p:spPr>
          <a:xfrm>
            <a:off x="7418617" y="5563671"/>
            <a:ext cx="111726" cy="2982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49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0" y="469743"/>
            <a:ext cx="9144000" cy="2264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 </a:t>
            </a: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.4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model which trained at home.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how to save and load model in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?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lvl="2" indent="-36195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 </a:t>
            </a:r>
          </a:p>
          <a:p>
            <a:pPr marL="1166813" lvl="3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Remember you need to load dataset like Q 2.1,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structure like Q 2.2.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loaded image on the GUI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(Fig.6) </a:t>
            </a:r>
          </a:p>
          <a:p>
            <a:pPr marR="0" lvl="2" indent="-361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0" name="Shape 159">
            <a:extLst>
              <a:ext uri="{FF2B5EF4-FFF2-40B4-BE49-F238E27FC236}">
                <a16:creationId xmlns:a16="http://schemas.microsoft.com/office/drawing/2014/main" id="{896633F0-0432-E364-11B5-8ECB669477B6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2.4 Show the Real Images and Fake Images Using Generator (15%)</a:t>
            </a:r>
          </a:p>
        </p:txBody>
      </p:sp>
      <p:sp>
        <p:nvSpPr>
          <p:cNvPr id="25" name="文字方塊 4">
            <a:extLst>
              <a:ext uri="{FF2B5EF4-FFF2-40B4-BE49-F238E27FC236}">
                <a16:creationId xmlns:a16="http://schemas.microsoft.com/office/drawing/2014/main" id="{25128CEA-EAE6-F056-BBD6-E4D84909C1EF}"/>
              </a:ext>
            </a:extLst>
          </p:cNvPr>
          <p:cNvSpPr txBox="1"/>
          <p:nvPr/>
        </p:nvSpPr>
        <p:spPr>
          <a:xfrm>
            <a:off x="7452805" y="374697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9181E9CB-8125-1F7C-E91D-D809EB3A3C7F}"/>
              </a:ext>
            </a:extLst>
          </p:cNvPr>
          <p:cNvSpPr txBox="1"/>
          <p:nvPr/>
        </p:nvSpPr>
        <p:spPr>
          <a:xfrm>
            <a:off x="7187583" y="6202304"/>
            <a:ext cx="205740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ig.7 Show Real and Fake images via Generator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9CB322D-6989-522B-B758-C5851F46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23" y="3519790"/>
            <a:ext cx="6624960" cy="319477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ECF3DA5-ACC6-F20D-A377-AC07801C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338" y="1512800"/>
            <a:ext cx="1525350" cy="19051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10214FA-E0F8-DA11-CA99-9A11F4D6E7D1}"/>
              </a:ext>
            </a:extLst>
          </p:cNvPr>
          <p:cNvSpPr/>
          <p:nvPr/>
        </p:nvSpPr>
        <p:spPr>
          <a:xfrm>
            <a:off x="7718871" y="2972553"/>
            <a:ext cx="1219200" cy="27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115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7"/>
            <a:ext cx="5663953" cy="4709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Q 2.1 ~ 2.4.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AFFF3AE-B37A-9FE5-D91F-124A1CF8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9576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Generator Using 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0529CA5B-3070-B589-CE42-C048BB13066C}"/>
              </a:ext>
            </a:extLst>
          </p:cNvPr>
          <p:cNvSpPr txBox="1"/>
          <p:nvPr/>
        </p:nvSpPr>
        <p:spPr>
          <a:xfrm>
            <a:off x="7452805" y="374697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6" name="2024-12-11 22-13-56">
            <a:hlinkClick r:id="" action="ppaction://media"/>
            <a:extLst>
              <a:ext uri="{FF2B5EF4-FFF2-40B4-BE49-F238E27FC236}">
                <a16:creationId xmlns:a16="http://schemas.microsoft.com/office/drawing/2014/main" id="{241E2AEB-4861-A2B8-78FB-7921AE9C1C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19669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3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3434" y="578174"/>
            <a:ext cx="9000566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3.10 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3.8.0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(5.15.11)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Torch 2.5.1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0.20.1</a:t>
            </a:r>
          </a:p>
          <a:p>
            <a:pPr marL="717550" lvl="1" indent="-357188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</p:txBody>
      </p:sp>
      <p:sp>
        <p:nvSpPr>
          <p:cNvPr id="7" name="Shape 90">
            <a:extLst>
              <a:ext uri="{FF2B5EF4-FFF2-40B4-BE49-F238E27FC236}">
                <a16:creationId xmlns:a16="http://schemas.microsoft.com/office/drawing/2014/main" id="{D28557E2-E5D4-A327-D0E7-C2D4C8E50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434" y="-1"/>
            <a:ext cx="9000565" cy="67235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-2405"/>
            <a:ext cx="9143998" cy="569895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101" y="507083"/>
            <a:ext cx="8881899" cy="3276023"/>
          </a:xfrm>
        </p:spPr>
        <p:txBody>
          <a:bodyPr>
            <a:normAutofit/>
          </a:bodyPr>
          <a:lstStyle/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CIFAR10 Classifier Using VGG19 with BN</a:t>
            </a:r>
          </a:p>
          <a:p>
            <a:pPr marL="985838" indent="-80645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(10%)  Load CIFAR10 and show 9 augmented images with labels. </a:t>
            </a:r>
          </a:p>
          <a:p>
            <a:pPr marL="985838" indent="-80645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(10%)  Load model and show model structure.</a:t>
            </a:r>
          </a:p>
          <a:p>
            <a:pPr marL="985838" indent="-80645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(15%)  Show training/validating accuracy and loss.</a:t>
            </a:r>
          </a:p>
          <a:p>
            <a:pPr marL="985838" indent="-80645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(15%)  Use the model with highest validation accuracy to run inference, show the predicted distribution and class label. 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MNIST Generator Using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DcGAN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(10%) Load MNIST and show training images. 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(10%) Load Model and show model structure. 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(15%) Show training loss. 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(15%) Show the real images and fake images using Generator.</a:t>
            </a: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EFF5D20D-8AD9-1BEA-AADA-F89EB6155330}"/>
              </a:ext>
            </a:extLst>
          </p:cNvPr>
          <p:cNvSpPr txBox="1"/>
          <p:nvPr/>
        </p:nvSpPr>
        <p:spPr>
          <a:xfrm>
            <a:off x="5684462" y="56749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Jun,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C30A2B84-FCC5-5476-4D63-2A8028CE797D}"/>
              </a:ext>
            </a:extLst>
          </p:cNvPr>
          <p:cNvSpPr txBox="1"/>
          <p:nvPr/>
        </p:nvSpPr>
        <p:spPr>
          <a:xfrm>
            <a:off x="5659135" y="2217789"/>
            <a:ext cx="1691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Neil, Alan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1.1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CIFAR10 and show 9 augmented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mages with labels.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(10%)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(10%)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Show training/validating accuracy and loss. (15%)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Use the model with highest validation accuracy to run inference, show the predicted distribution and class label. (15%)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258441" y="542533"/>
            <a:ext cx="1885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James,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C503A9-16AC-98C1-2E40-630D5CA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82" y="2735856"/>
            <a:ext cx="6229460" cy="29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BN (Batch Normalization)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classify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CIFAR10.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BN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VGG19: A convolutional neural network that is 19 layers deep.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(Batch Normalization):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used to make training of artificial neural networks faster and more stable.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collection of 60,000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32x32 color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that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commonly used to train machine learning and computer vision algorithms.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classes: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airplane, automobile, bird, cat, deer, dog, frog, horse, ship, truck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Datasets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dataset: 50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dataset: 10000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</a:t>
            </a:r>
          </a:p>
          <a:p>
            <a:pPr marL="790576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dataset: 10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 (Generating from validation dataset.)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CIFAR-10 Dataset | Papers With Code">
            <a:extLst>
              <a:ext uri="{FF2B5EF4-FFF2-40B4-BE49-F238E27FC236}">
                <a16:creationId xmlns:a16="http://schemas.microsoft.com/office/drawing/2014/main" id="{EB11AD93-97B5-CEB7-0006-F3724D4E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20" y="2792627"/>
            <a:ext cx="3021098" cy="23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0DE9EF47-9D06-F420-1241-830047811986}"/>
              </a:ext>
            </a:extLst>
          </p:cNvPr>
          <p:cNvSpPr txBox="1"/>
          <p:nvPr/>
        </p:nvSpPr>
        <p:spPr>
          <a:xfrm>
            <a:off x="6749005" y="5143535"/>
            <a:ext cx="15171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1: CIFAR10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F121FB3E-D2B1-42A7-A630-C35C8772C2BF}"/>
              </a:ext>
            </a:extLst>
          </p:cNvPr>
          <p:cNvSpPr txBox="1"/>
          <p:nvPr/>
        </p:nvSpPr>
        <p:spPr>
          <a:xfrm>
            <a:off x="7212280" y="494349"/>
            <a:ext cx="1931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James,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8" y="377125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VGG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There are 2 different folders in ‘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_image’.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‘Q1_image/Q1_1,' there are 9 different images used in Q1-1. When demoing, use the same images.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‘Q1_image/Q1_4,' there are 9 different images used in Q1-4. These images are used for testing your program. When demoing, we will use different images for the demonstration.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6C0E332-575B-7BB6-A685-9AA41CB8FAB7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8BD09B46-642F-ED6E-F9C9-CCA28CF4AAE7}"/>
              </a:ext>
            </a:extLst>
          </p:cNvPr>
          <p:cNvSpPr txBox="1"/>
          <p:nvPr/>
        </p:nvSpPr>
        <p:spPr>
          <a:xfrm>
            <a:off x="7249516" y="546402"/>
            <a:ext cx="1894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James,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.1 Show 9 Augmented Images with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abels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%)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Q1.1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PIL.Image.open()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Pillow package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/Q1_image/Q1_1/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folder.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of data augmentation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transforms.RandomHorizontalFlip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transforms.RandomVerticalFlip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transforms.RandomRotation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(30)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 Show Augmentation Images”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/Q1_image/Q1_1/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data augmentation on 9 images.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8288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Show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images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with label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5036957" y="6012322"/>
            <a:ext cx="43494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Figure1: 9</a:t>
            </a:r>
            <a:r>
              <a:rPr kumimoji="0" lang="zh-TW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Augmented images </a:t>
            </a:r>
            <a:b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images might differ</a:t>
            </a:r>
            <a:endParaRPr kumimoji="0" lang="zh-TW" altLang="en-US" sz="16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4909E1-6B3B-F41A-F9FD-482EBAFAE535}"/>
              </a:ext>
            </a:extLst>
          </p:cNvPr>
          <p:cNvGrpSpPr/>
          <p:nvPr/>
        </p:nvGrpSpPr>
        <p:grpSpPr>
          <a:xfrm>
            <a:off x="7564286" y="849860"/>
            <a:ext cx="1425063" cy="1425063"/>
            <a:chOff x="7141085" y="1008785"/>
            <a:chExt cx="1425063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B55319D-0FCD-AB10-457B-53A0B9FB3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085" y="1008785"/>
              <a:ext cx="1425063" cy="14250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7141085" y="1310608"/>
              <a:ext cx="1386652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700D77D1-BD4B-8A71-A858-5D58C35A0585}"/>
              </a:ext>
            </a:extLst>
          </p:cNvPr>
          <p:cNvSpPr txBox="1"/>
          <p:nvPr/>
        </p:nvSpPr>
        <p:spPr>
          <a:xfrm>
            <a:off x="4327056" y="1788372"/>
            <a:ext cx="30841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example; you can use different data augmentation techniques 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4712EC-450D-C571-A746-0E248A87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792" y="2287582"/>
            <a:ext cx="3497772" cy="378013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55E8360-616D-7553-CB89-5BCE63245086}"/>
              </a:ext>
            </a:extLst>
          </p:cNvPr>
          <p:cNvSpPr txBox="1"/>
          <p:nvPr/>
        </p:nvSpPr>
        <p:spPr>
          <a:xfrm>
            <a:off x="7295029" y="415996"/>
            <a:ext cx="1848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James,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.2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(10%)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Q1.2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torchvision.models.vgg19_bn(</a:t>
            </a:r>
            <a:r>
              <a:rPr kumimoji="0" lang="en-US" altLang="zh-TW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num_classes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=10)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to b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a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batch normalization (BN)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hlinkClick r:id="rId4"/>
              </a:rPr>
              <a:t>torchsummary.summary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FD977C0-9FA2-2056-F170-3D3BA1E5D6F4}"/>
              </a:ext>
            </a:extLst>
          </p:cNvPr>
          <p:cNvGrpSpPr/>
          <p:nvPr/>
        </p:nvGrpSpPr>
        <p:grpSpPr>
          <a:xfrm>
            <a:off x="37539" y="3461471"/>
            <a:ext cx="1712827" cy="1643001"/>
            <a:chOff x="5868672" y="899919"/>
            <a:chExt cx="1425064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9456E8F-AD37-22F8-92FF-16E3A78C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673" y="899919"/>
              <a:ext cx="1425063" cy="14250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868672" y="1420155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VGG19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convolution filter size is 3x3</a:t>
            </a:r>
            <a:endParaRPr lang="en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-1 indicates that the actual size of batch size can vary.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8828" y="2785253"/>
            <a:ext cx="228600" cy="182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4">
            <a:extLst>
              <a:ext uri="{FF2B5EF4-FFF2-40B4-BE49-F238E27FC236}">
                <a16:creationId xmlns:a16="http://schemas.microsoft.com/office/drawing/2014/main" id="{8798AAAE-4B2D-961D-8B52-0543291FDA06}"/>
              </a:ext>
            </a:extLst>
          </p:cNvPr>
          <p:cNvSpPr txBox="1"/>
          <p:nvPr/>
        </p:nvSpPr>
        <p:spPr>
          <a:xfrm>
            <a:off x="7567041" y="669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Jun,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T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im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0E1CF1-D47A-DCAD-7CF2-D3C37FDF3510}"/>
              </a:ext>
            </a:extLst>
          </p:cNvPr>
          <p:cNvSpPr/>
          <p:nvPr/>
        </p:nvSpPr>
        <p:spPr>
          <a:xfrm>
            <a:off x="2496811" y="4682105"/>
            <a:ext cx="1956036" cy="338554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2B0399-8FEB-374C-D933-75690FC44F0D}"/>
              </a:ext>
            </a:extLst>
          </p:cNvPr>
          <p:cNvSpPr/>
          <p:nvPr/>
        </p:nvSpPr>
        <p:spPr>
          <a:xfrm>
            <a:off x="2493108" y="5025837"/>
            <a:ext cx="1956036" cy="338554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4BC6894-7E93-5C85-5523-D4DA578F903A}"/>
              </a:ext>
            </a:extLst>
          </p:cNvPr>
          <p:cNvCxnSpPr>
            <a:cxnSpLocks/>
          </p:cNvCxnSpPr>
          <p:nvPr/>
        </p:nvCxnSpPr>
        <p:spPr>
          <a:xfrm>
            <a:off x="4463798" y="4862207"/>
            <a:ext cx="1930080" cy="248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FC59441-0637-925F-750F-FD37ED193A71}"/>
              </a:ext>
            </a:extLst>
          </p:cNvPr>
          <p:cNvCxnSpPr>
            <a:cxnSpLocks/>
          </p:cNvCxnSpPr>
          <p:nvPr/>
        </p:nvCxnSpPr>
        <p:spPr>
          <a:xfrm>
            <a:off x="8058432" y="6724634"/>
            <a:ext cx="1963615" cy="2477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0891AF4-5DCD-5547-31B0-8EAEA7F83561}"/>
              </a:ext>
            </a:extLst>
          </p:cNvPr>
          <p:cNvCxnSpPr>
            <a:cxnSpLocks/>
          </p:cNvCxnSpPr>
          <p:nvPr/>
        </p:nvCxnSpPr>
        <p:spPr>
          <a:xfrm>
            <a:off x="4463798" y="5214198"/>
            <a:ext cx="2064324" cy="459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">
            <a:extLst>
              <a:ext uri="{FF2B5EF4-FFF2-40B4-BE49-F238E27FC236}">
                <a16:creationId xmlns:a16="http://schemas.microsoft.com/office/drawing/2014/main" id="{92231C8C-0DA7-C89E-E50E-C8B03D8A2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46" y="4986629"/>
            <a:ext cx="1978233" cy="200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FC: Fully Connectional Network</a:t>
            </a:r>
            <a:endParaRPr kumimoji="0" lang="zh-TW" altLang="zh-TW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B1ADFD-5650-DAF9-4974-FF002F404FFB}"/>
              </a:ext>
            </a:extLst>
          </p:cNvPr>
          <p:cNvSpPr/>
          <p:nvPr/>
        </p:nvSpPr>
        <p:spPr>
          <a:xfrm>
            <a:off x="6053736" y="3694248"/>
            <a:ext cx="1281662" cy="94222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B3E552-CEC2-08E4-05F0-D272D6093742}"/>
              </a:ext>
            </a:extLst>
          </p:cNvPr>
          <p:cNvSpPr/>
          <p:nvPr/>
        </p:nvSpPr>
        <p:spPr>
          <a:xfrm>
            <a:off x="3372264" y="3123459"/>
            <a:ext cx="1284296" cy="1470873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4ADE1B8-5A65-C9AB-7B22-B040DACA5CDE}"/>
              </a:ext>
            </a:extLst>
          </p:cNvPr>
          <p:cNvCxnSpPr>
            <a:stCxn id="24" idx="1"/>
            <a:endCxn id="29" idx="3"/>
          </p:cNvCxnSpPr>
          <p:nvPr/>
        </p:nvCxnSpPr>
        <p:spPr>
          <a:xfrm flipH="1" flipV="1">
            <a:off x="4656560" y="3858896"/>
            <a:ext cx="1397176" cy="30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3D72290C-B103-740C-81FA-381962071B66}"/>
              </a:ext>
            </a:extLst>
          </p:cNvPr>
          <p:cNvCxnSpPr/>
          <p:nvPr/>
        </p:nvCxnSpPr>
        <p:spPr>
          <a:xfrm>
            <a:off x="3372264" y="4483251"/>
            <a:ext cx="127059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7DE8BF1-7320-EFA9-81D8-DCF850579B66}"/>
              </a:ext>
            </a:extLst>
          </p:cNvPr>
          <p:cNvCxnSpPr/>
          <p:nvPr/>
        </p:nvCxnSpPr>
        <p:spPr>
          <a:xfrm>
            <a:off x="3379113" y="4129498"/>
            <a:ext cx="127059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CFB63CC8-3D9D-AB9C-4771-7B904E14A538}"/>
              </a:ext>
            </a:extLst>
          </p:cNvPr>
          <p:cNvCxnSpPr/>
          <p:nvPr/>
        </p:nvCxnSpPr>
        <p:spPr>
          <a:xfrm>
            <a:off x="3352219" y="3770910"/>
            <a:ext cx="127059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1AE172C1-F59B-B783-5A73-9B922BF0D74B}"/>
              </a:ext>
            </a:extLst>
          </p:cNvPr>
          <p:cNvCxnSpPr/>
          <p:nvPr/>
        </p:nvCxnSpPr>
        <p:spPr>
          <a:xfrm>
            <a:off x="3361185" y="3430252"/>
            <a:ext cx="127059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9288B6A-0D9E-BC66-7631-6F3CB726D1FD}"/>
              </a:ext>
            </a:extLst>
          </p:cNvPr>
          <p:cNvSpPr txBox="1"/>
          <p:nvPr/>
        </p:nvSpPr>
        <p:spPr>
          <a:xfrm>
            <a:off x="5957480" y="3668823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(1)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A70C160-05C4-27C5-8841-3EC82E582107}"/>
              </a:ext>
            </a:extLst>
          </p:cNvPr>
          <p:cNvSpPr txBox="1"/>
          <p:nvPr/>
        </p:nvSpPr>
        <p:spPr>
          <a:xfrm>
            <a:off x="5957483" y="3830188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(2)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562ED4E-D31E-9A61-7BC8-91B649F5FB02}"/>
              </a:ext>
            </a:extLst>
          </p:cNvPr>
          <p:cNvSpPr txBox="1"/>
          <p:nvPr/>
        </p:nvSpPr>
        <p:spPr>
          <a:xfrm>
            <a:off x="5957486" y="4000518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(3)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F0F5A4F-3D3C-7C46-03E0-57F9435033E1}"/>
              </a:ext>
            </a:extLst>
          </p:cNvPr>
          <p:cNvSpPr txBox="1"/>
          <p:nvPr/>
        </p:nvSpPr>
        <p:spPr>
          <a:xfrm>
            <a:off x="5957489" y="4170848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(4)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812E916-1F12-DD97-0079-8312B8BB72E3}"/>
              </a:ext>
            </a:extLst>
          </p:cNvPr>
          <p:cNvSpPr txBox="1"/>
          <p:nvPr/>
        </p:nvSpPr>
        <p:spPr>
          <a:xfrm>
            <a:off x="3052917" y="3139901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(1)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AC46F4-35E2-8C82-296F-8EECA4BEB510}"/>
              </a:ext>
            </a:extLst>
          </p:cNvPr>
          <p:cNvSpPr txBox="1"/>
          <p:nvPr/>
        </p:nvSpPr>
        <p:spPr>
          <a:xfrm>
            <a:off x="3052918" y="3480559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(2)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523C69C-2AE4-FCD5-CEE2-21B535F59B65}"/>
              </a:ext>
            </a:extLst>
          </p:cNvPr>
          <p:cNvSpPr txBox="1"/>
          <p:nvPr/>
        </p:nvSpPr>
        <p:spPr>
          <a:xfrm>
            <a:off x="3052924" y="3803292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(3)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62722E9-6098-16FD-C080-659CACCD6040}"/>
              </a:ext>
            </a:extLst>
          </p:cNvPr>
          <p:cNvSpPr txBox="1"/>
          <p:nvPr/>
        </p:nvSpPr>
        <p:spPr>
          <a:xfrm>
            <a:off x="3052925" y="4134991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(4)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EDDAB47-02F1-CE4A-221D-BD0388861361}"/>
              </a:ext>
            </a:extLst>
          </p:cNvPr>
          <p:cNvSpPr txBox="1"/>
          <p:nvPr/>
        </p:nvSpPr>
        <p:spPr>
          <a:xfrm>
            <a:off x="3052927" y="4394972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(5)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591E374-86BD-B230-7015-D7B1BC550F48}"/>
              </a:ext>
            </a:extLst>
          </p:cNvPr>
          <p:cNvSpPr txBox="1"/>
          <p:nvPr/>
        </p:nvSpPr>
        <p:spPr>
          <a:xfrm>
            <a:off x="5957493" y="4377049"/>
            <a:ext cx="491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(5)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67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1822</TotalTime>
  <Words>3098</Words>
  <Application>Microsoft Office PowerPoint</Application>
  <PresentationFormat>如螢幕大小 (4:3)</PresentationFormat>
  <Paragraphs>345</Paragraphs>
  <Slides>23</Slides>
  <Notes>9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1_Office 佈景主題</vt:lpstr>
      <vt:lpstr>電腦視覺與深度學習  (Computer Vision and Deep Learning)  Homework 2</vt:lpstr>
      <vt:lpstr>Notice (1/2)</vt:lpstr>
      <vt:lpstr>Notice (2/2)</vt:lpstr>
      <vt:lpstr>Assignment Scoring (Total: 100%)</vt:lpstr>
      <vt:lpstr>1. Training a CIFAR10 Classifier Using VGG19 with BN (50%)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1. Training a CIFAR10 Classifier Using VGG19 – Example Video </vt:lpstr>
      <vt:lpstr>2. Training a MNIST Generator Using DcGAN (50%)  </vt:lpstr>
      <vt:lpstr>2. Training a MNIST Generator Using DcGAN (50%)  </vt:lpstr>
      <vt:lpstr>2. Training a MNIST Generator Using DcGAN (50%)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 Training a MNIST Generator Using DcGAN - Example Video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 (Introduction to Image Processing, Computer Vision and Deep Learning)  Homework 1</dc:title>
  <dc:creator>佑軒 簡</dc:creator>
  <cp:lastModifiedBy>盧識永 LU, SHIH-YONG</cp:lastModifiedBy>
  <cp:revision>88</cp:revision>
  <dcterms:created xsi:type="dcterms:W3CDTF">2023-10-12T08:48:26Z</dcterms:created>
  <dcterms:modified xsi:type="dcterms:W3CDTF">2024-12-13T02:39:10Z</dcterms:modified>
</cp:coreProperties>
</file>